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6" r:id="rId3"/>
    <p:sldId id="281" r:id="rId4"/>
    <p:sldId id="283" r:id="rId5"/>
    <p:sldId id="284" r:id="rId6"/>
    <p:sldId id="285" r:id="rId7"/>
    <p:sldId id="286" r:id="rId8"/>
    <p:sldId id="305" r:id="rId9"/>
    <p:sldId id="291" r:id="rId10"/>
    <p:sldId id="290" r:id="rId11"/>
    <p:sldId id="292" r:id="rId12"/>
    <p:sldId id="302" r:id="rId13"/>
    <p:sldId id="293" r:id="rId14"/>
    <p:sldId id="298" r:id="rId15"/>
    <p:sldId id="299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FD"/>
    <a:srgbClr val="79C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DB40B9-02ED-469B-A9EF-0402B2D16AF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E36967-C7F5-4230-88F7-E35458E13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8370" y="0"/>
            <a:ext cx="5105400" cy="714356"/>
          </a:xfrm>
        </p:spPr>
        <p:txBody>
          <a:bodyPr/>
          <a:lstStyle/>
          <a:p>
            <a:pPr algn="ctr"/>
            <a:r>
              <a:rPr lang="ru-RU" sz="1800" dirty="0" smtClean="0">
                <a:latin typeface="Arial Black" pitchFamily="34" charset="0"/>
              </a:rPr>
              <a:t>октябрь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9057" y="928670"/>
            <a:ext cx="5114778" cy="50206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Занятия № 3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«Звук и буква «И»</a:t>
            </a:r>
          </a:p>
          <a:p>
            <a:pPr algn="ctr"/>
            <a:endParaRPr lang="ru-RU" sz="4000" dirty="0" smtClean="0">
              <a:solidFill>
                <a:srgbClr val="FFC000"/>
              </a:solidFill>
            </a:endParaRPr>
          </a:p>
          <a:p>
            <a:pPr algn="ctr"/>
            <a:endParaRPr lang="ru-RU" sz="4000" dirty="0" smtClean="0">
              <a:solidFill>
                <a:srgbClr val="FFC000"/>
              </a:solidFill>
            </a:endParaRPr>
          </a:p>
          <a:p>
            <a:pPr algn="ctr"/>
            <a:endParaRPr lang="ru-RU" sz="4000" dirty="0">
              <a:solidFill>
                <a:srgbClr val="FFC000"/>
              </a:solidFill>
            </a:endParaRPr>
          </a:p>
          <a:p>
            <a:pPr algn="ctr"/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Мама\Desktop\стим окт 20\2020-10-19-11-42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39571"/>
            <a:ext cx="4714908" cy="3536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36" y="5857892"/>
            <a:ext cx="300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Составитель: учитель – логопед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Бугаёва О.В.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55723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rgbClr val="C00000"/>
                </a:solidFill>
              </a:rPr>
              <a:t>Игра «Напиши букву»</a:t>
            </a:r>
            <a:r>
              <a:rPr lang="ru-RU" sz="4000" b="0" dirty="0" smtClean="0">
                <a:solidFill>
                  <a:srgbClr val="FFC000"/>
                </a:solidFill>
              </a:rPr>
              <a:t/>
            </a:r>
            <a:br>
              <a:rPr lang="ru-RU" sz="4000" b="0" dirty="0" smtClean="0">
                <a:solidFill>
                  <a:srgbClr val="FFC00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А хотите, я научу вас,</a:t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> как разными способами можно изобразить, написать букву </a:t>
            </a:r>
            <a:r>
              <a:rPr lang="ru-RU" sz="3100" dirty="0" smtClean="0">
                <a:solidFill>
                  <a:srgbClr val="FF0000"/>
                </a:solidFill>
              </a:rPr>
              <a:t>и</a:t>
            </a:r>
            <a:r>
              <a:rPr lang="ru-RU" sz="3100" dirty="0" smtClean="0">
                <a:solidFill>
                  <a:srgbClr val="00B0F0"/>
                </a:solidFill>
              </a:rPr>
              <a:t>?</a:t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00B0F0"/>
                </a:solidFill>
              </a:rPr>
              <a:t/>
            </a:r>
            <a:br>
              <a:rPr lang="ru-RU" sz="3100" dirty="0" smtClean="0">
                <a:solidFill>
                  <a:srgbClr val="00B0F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Предложить детям: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нарисовать букву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ru-RU" sz="2400" dirty="0" smtClean="0">
                <a:solidFill>
                  <a:srgbClr val="7030A0"/>
                </a:solidFill>
              </a:rPr>
              <a:t> пальцем в воздухе;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Выложить из счетных палочек.</a:t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8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65973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  </a:t>
            </a:r>
            <a:r>
              <a:rPr lang="ru-RU" sz="3200" dirty="0" smtClean="0">
                <a:solidFill>
                  <a:srgbClr val="C00000"/>
                </a:solidFill>
              </a:rPr>
              <a:t>игра «Где спрятался звук?»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-пока мы с вами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учились писать букву </a:t>
            </a:r>
            <a:r>
              <a:rPr lang="ru-RU" sz="2800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веселый звук соскучился и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захотел снова с нами поиграть. Поиграем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-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живет 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</a:t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с вами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словах. Нужно назвать слово и определить в какой части слова он спрятался – в начале, середине или в конце. Догадаетесь, положите фишку в ту комнатку, где спрятался звук. </a:t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Мама\Desktop\стим окт 20\imag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556264"/>
            <a:ext cx="1000132" cy="944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61" y="609766"/>
            <a:ext cx="7704856" cy="3247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i="1" dirty="0">
                <a:solidFill>
                  <a:srgbClr val="002060"/>
                </a:solidFill>
              </a:rPr>
              <a:t>Материалы: </a:t>
            </a:r>
            <a:r>
              <a:rPr lang="ru-RU" sz="2400" u="sng" dirty="0">
                <a:solidFill>
                  <a:srgbClr val="002060"/>
                </a:solidFill>
              </a:rPr>
              <a:t>демонстрационный</a:t>
            </a:r>
            <a:r>
              <a:rPr lang="ru-RU" sz="2400" dirty="0">
                <a:solidFill>
                  <a:srgbClr val="002060"/>
                </a:solidFill>
              </a:rPr>
              <a:t> – предметные картинки в названиях которых есть звук </a:t>
            </a:r>
            <a:r>
              <a:rPr lang="ru-RU" sz="2400" dirty="0" smtClean="0">
                <a:solidFill>
                  <a:srgbClr val="002060"/>
                </a:solidFill>
              </a:rPr>
              <a:t>И;</a:t>
            </a:r>
            <a:endParaRPr lang="ru-RU" sz="2400" dirty="0">
              <a:solidFill>
                <a:srgbClr val="002060"/>
              </a:solidFill>
            </a:endParaRPr>
          </a:p>
          <a:p>
            <a:pPr lvl="0" algn="just"/>
            <a:r>
              <a:rPr lang="ru-RU" sz="2400" u="sng" dirty="0">
                <a:solidFill>
                  <a:srgbClr val="002060"/>
                </a:solidFill>
              </a:rPr>
              <a:t>раздаточный</a:t>
            </a:r>
            <a:r>
              <a:rPr lang="ru-RU" sz="2400" dirty="0">
                <a:solidFill>
                  <a:srgbClr val="002060"/>
                </a:solidFill>
              </a:rPr>
              <a:t> – карточки, разделенные на 3 квадрата, либо по 3 баночки; красные фишки.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Педагог(родитель) </a:t>
            </a:r>
            <a:r>
              <a:rPr lang="ru-RU" sz="2400" dirty="0">
                <a:solidFill>
                  <a:srgbClr val="002060"/>
                </a:solidFill>
              </a:rPr>
              <a:t>показывает картинку, дети называют слово и  определяют местоположение в нем звука </a:t>
            </a:r>
            <a:r>
              <a:rPr lang="ru-RU" sz="2400" dirty="0" smtClean="0">
                <a:solidFill>
                  <a:srgbClr val="002060"/>
                </a:solidFill>
              </a:rPr>
              <a:t>И в </a:t>
            </a:r>
            <a:r>
              <a:rPr lang="ru-RU" sz="2400" dirty="0">
                <a:solidFill>
                  <a:srgbClr val="002060"/>
                </a:solidFill>
              </a:rPr>
              <a:t>начале, середине, конце слова. Ставит фишку в соответствующий квадрат ( баночку).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4859" y="4293096"/>
            <a:ext cx="5972758" cy="1944216"/>
          </a:xfrm>
          <a:prstGeom prst="rect">
            <a:avLst/>
          </a:prstGeom>
          <a:solidFill>
            <a:srgbClr val="F9FDFD"/>
          </a:solidFill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936" y="4238936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12160" y="4283151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2652936" y="4869160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Мама\Desktop\логопедические мнемосказки\2021-09-22-11-36-3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17859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3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653136"/>
            <a:ext cx="5972758" cy="1944216"/>
          </a:xfrm>
          <a:prstGeom prst="rect">
            <a:avLst/>
          </a:prstGeom>
          <a:solidFill>
            <a:srgbClr val="F9FDFD"/>
          </a:solidFill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92540" y="4653136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82140" y="4653136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1806426" y="5134349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 descr="C:\Users\Мама\Desktop\логопедические мнемосказки\2021-09-22-11-40-2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4786346" cy="39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70792"/>
            <a:ext cx="4096258" cy="4508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715" y="4701752"/>
            <a:ext cx="5972758" cy="1944216"/>
          </a:xfrm>
          <a:prstGeom prst="rect">
            <a:avLst/>
          </a:prstGeom>
          <a:solidFill>
            <a:srgbClr val="F9FDFD"/>
          </a:solidFill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27784" y="47017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88314" y="470175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3286116" y="5286388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60648"/>
            <a:ext cx="5684088" cy="4069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204" y="4725144"/>
            <a:ext cx="5972758" cy="1944216"/>
          </a:xfrm>
          <a:prstGeom prst="rect">
            <a:avLst/>
          </a:prstGeom>
          <a:solidFill>
            <a:srgbClr val="F9FDFD"/>
          </a:solidFill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3083" y="472514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05636" y="4789140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5286380" y="5286388"/>
            <a:ext cx="766936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5264" y="5618338"/>
            <a:ext cx="6768752" cy="936104"/>
          </a:xfrm>
          <a:prstGeom prst="rect">
            <a:avLst/>
          </a:prstGeom>
          <a:solidFill>
            <a:srgbClr val="F9FDFD"/>
          </a:solidFill>
          <a:ln>
            <a:solidFill>
              <a:srgbClr val="F9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ма\Desktop\стим окт 20\2020-10-19-11-42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143800" cy="535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07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492852" cy="1928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Люди общаются при помощи речи.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Речь состоит из слов, слова из звуков.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3893226"/>
            <a:ext cx="4752528" cy="296477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714876" y="1857365"/>
            <a:ext cx="4000528" cy="1928826"/>
          </a:xfrm>
          <a:prstGeom prst="cloudCallout">
            <a:avLst>
              <a:gd name="adj1" fmla="val -24291"/>
              <a:gd name="adj2" fmla="val 936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Звуки  мы  произносим и слышим, а буквы видим ,пишем  и читаем.</a:t>
            </a:r>
            <a:endParaRPr lang="ru-RU" b="1" dirty="0"/>
          </a:p>
        </p:txBody>
      </p:sp>
      <p:pic>
        <p:nvPicPr>
          <p:cNvPr id="6" name="Picture 2" descr="C:\Users\Мама\Desktop\стим окт 20\2020-10-19-11-40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0024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5053176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  <a:t>Звуки делятся на гласные и согласные.</a:t>
            </a:r>
            <a:br>
              <a:rPr lang="ru-RU" sz="31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  <a:t>Гласные звуки произносятся легко. Нам не мешают ни язык, ни зубы, для них нет преграды их даже можно петь.</a:t>
            </a:r>
            <a:br>
              <a:rPr lang="ru-RU" sz="31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  <a:t>Давайте попробуем:</a:t>
            </a:r>
            <a:r>
              <a:rPr lang="ru-RU" sz="40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79C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А, у, о, и, ы, э</a:t>
            </a:r>
            <a:b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56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837152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познакомимся </a:t>
            </a:r>
            <a:b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звуком 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b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произнести его. Легко ли он произносится, поется? Как вы думаете: </a:t>
            </a:r>
            <a:b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гласный?</a:t>
            </a:r>
            <a:b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</a:t>
            </a:r>
            <a:b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– </a:t>
            </a:r>
            <a:r>
              <a:rPr lang="ru-RU" sz="3200" i="1" dirty="0" smtClean="0">
                <a:solidFill>
                  <a:srgbClr val="79C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79C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23" y="3140968"/>
            <a:ext cx="2664296" cy="34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5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7242048" cy="60007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Игра «Поймай звук»</a:t>
            </a: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79C6FF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веселый звук   </a:t>
            </a:r>
            <a:r>
              <a:rPr lang="ru-RU" sz="2700" dirty="0" smtClean="0">
                <a:solidFill>
                  <a:srgbClr val="FF0000"/>
                </a:solidFill>
              </a:rPr>
              <a:t>и</a:t>
            </a:r>
            <a:r>
              <a:rPr lang="ru-RU" sz="2700" dirty="0" smtClean="0">
                <a:solidFill>
                  <a:srgbClr val="002060"/>
                </a:solidFill>
              </a:rPr>
              <a:t>   хочет с вами поиграть. Я буду произносить разные звуки, а когда вы услышите звук, нужно быстро хлопнуть в ладоши и поймать его. Поиграем? Будьте внимательны: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79C6FF"/>
                </a:solidFill>
              </a:rPr>
              <a:t/>
            </a:r>
            <a:br>
              <a:rPr lang="ru-RU" sz="2700" dirty="0" smtClean="0">
                <a:solidFill>
                  <a:srgbClr val="79C6FF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и, </a:t>
            </a:r>
            <a:r>
              <a:rPr lang="ru-RU" sz="2700" dirty="0" err="1" smtClean="0">
                <a:solidFill>
                  <a:srgbClr val="C00000"/>
                </a:solidFill>
              </a:rPr>
              <a:t>п</a:t>
            </a:r>
            <a:r>
              <a:rPr lang="ru-RU" sz="2700" dirty="0" smtClean="0">
                <a:solidFill>
                  <a:srgbClr val="C00000"/>
                </a:solidFill>
              </a:rPr>
              <a:t>, м, и, и, в, и...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- Вспомнить вместе  имена девочек и мальчиков, начинающиеся со звука [</a:t>
            </a:r>
            <a:r>
              <a:rPr lang="ru-RU" sz="2700" dirty="0" smtClean="0">
                <a:solidFill>
                  <a:srgbClr val="FF0000"/>
                </a:solidFill>
              </a:rPr>
              <a:t>И</a:t>
            </a:r>
            <a:r>
              <a:rPr lang="ru-RU" sz="2700" dirty="0" smtClean="0">
                <a:solidFill>
                  <a:srgbClr val="002060"/>
                </a:solidFill>
              </a:rPr>
              <a:t>]: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Ира, Инна, </a:t>
            </a:r>
            <a:r>
              <a:rPr lang="ru-RU" sz="2700" dirty="0" err="1" smtClean="0">
                <a:solidFill>
                  <a:srgbClr val="C00000"/>
                </a:solidFill>
              </a:rPr>
              <a:t>Инга</a:t>
            </a:r>
            <a:r>
              <a:rPr lang="ru-RU" sz="2700" dirty="0" smtClean="0">
                <a:solidFill>
                  <a:srgbClr val="C00000"/>
                </a:solidFill>
              </a:rPr>
              <a:t>; Иван, Игорь, Илья.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endParaRPr lang="ru-RU" sz="3200" dirty="0">
              <a:solidFill>
                <a:srgbClr val="79C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99176" cy="52149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Не устали? Сыграем еще?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упражнение </a:t>
            </a:r>
            <a:r>
              <a:rPr lang="ru-RU" sz="2800" dirty="0" smtClean="0">
                <a:solidFill>
                  <a:srgbClr val="C00000"/>
                </a:solidFill>
              </a:rPr>
              <a:t>«Один — много»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Утюг — утюги, сапог — ..., носок — ..., паук — ..., чулок — ..., замок — ..., комок — ...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предлагаю  вам назвать последний звук в каждом из этих слов, выделив его голосом, обозначить место звука [И] в каждом слове с помощью карточки и красного кружка.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C:\Users\Мама\Desktop\логопедические мнемосказки\2021-09-22-11-22-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636"/>
            <a:ext cx="1898642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ма\Desktop\логопедические мнемосказки\2021-09-22-11-22-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3"/>
            <a:ext cx="13985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ма\Desktop\логопедические мнемосказки\2021-09-22-11-22-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72008"/>
            <a:ext cx="16128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ма\Desktop\логопедические мнемосказки\2021-09-22-11-22-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286388"/>
            <a:ext cx="16128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Мама\Desktop\стим окт 20\imag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929198"/>
            <a:ext cx="1285884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70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242048" cy="67385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 каждого звука Есть свое лицо – буква. Звук мы говорим и слышим, а букву видим и пишем. </a:t>
            </a: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r>
              <a:rPr lang="ru-RU" sz="3200" dirty="0">
                <a:solidFill>
                  <a:srgbClr val="79C6FF"/>
                </a:solidFill>
              </a:rPr>
              <a:t/>
            </a:r>
            <a:br>
              <a:rPr lang="ru-RU" sz="3200" dirty="0">
                <a:solidFill>
                  <a:srgbClr val="79C6FF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r>
              <a:rPr lang="ru-RU" sz="3200" dirty="0">
                <a:solidFill>
                  <a:srgbClr val="79C6FF"/>
                </a:solidFill>
              </a:rPr>
              <a:t/>
            </a:r>
            <a:br>
              <a:rPr lang="ru-RU" sz="3200" dirty="0">
                <a:solidFill>
                  <a:srgbClr val="79C6FF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/>
            </a:r>
            <a:br>
              <a:rPr lang="ru-RU" sz="3200" dirty="0" smtClean="0">
                <a:solidFill>
                  <a:srgbClr val="79C6FF"/>
                </a:solidFill>
              </a:rPr>
            </a:br>
            <a:r>
              <a:rPr lang="ru-RU" sz="3200" dirty="0" smtClean="0">
                <a:solidFill>
                  <a:srgbClr val="79C6FF"/>
                </a:solidFill>
              </a:rPr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На что похожа буква </a:t>
            </a:r>
            <a:r>
              <a:rPr lang="ru-RU" sz="3200" dirty="0" smtClean="0">
                <a:solidFill>
                  <a:srgbClr val="C00000"/>
                </a:solidFill>
              </a:rPr>
              <a:t>И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Мама\Desktop\стим окт 20\2020-10-19-11-42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3071810"/>
            <a:ext cx="361952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4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en-US" b="1" dirty="0" smtClean="0">
                <a:solidFill>
                  <a:srgbClr val="FF0000"/>
                </a:solidFill>
              </a:rPr>
              <a:t>Буква И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бозначает</a:t>
            </a:r>
            <a:r>
              <a:rPr lang="ru-RU" altLang="en-US" b="1" dirty="0" smtClean="0">
                <a:solidFill>
                  <a:srgbClr val="FF0000"/>
                </a:solidFill>
              </a:rPr>
              <a:t> гласный звук   </a:t>
            </a:r>
            <a:endParaRPr lang="en-US" alt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428868"/>
            <a:ext cx="2000264" cy="3057532"/>
          </a:xfrm>
        </p:spPr>
        <p:txBody>
          <a:bodyPr/>
          <a:lstStyle/>
          <a:p>
            <a:pPr eaLnBrk="1" hangingPunct="1"/>
            <a:r>
              <a:rPr lang="ru-RU" altLang="en-US" b="1" dirty="0" smtClean="0">
                <a:solidFill>
                  <a:srgbClr val="FF0000"/>
                </a:solidFill>
              </a:rPr>
              <a:t>(вспомни и назови слова, в названии слышен звук и)</a:t>
            </a:r>
            <a:endParaRPr lang="en-US" altLang="en-US" dirty="0" smtClean="0"/>
          </a:p>
        </p:txBody>
      </p:sp>
      <p:pic>
        <p:nvPicPr>
          <p:cNvPr id="5" name="Picture 3" descr="C:\Users\Мама\Desktop\стим окт 20\imag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1285884" cy="1214446"/>
          </a:xfrm>
          <a:prstGeom prst="rect">
            <a:avLst/>
          </a:prstGeom>
          <a:noFill/>
        </p:spPr>
      </p:pic>
      <p:pic>
        <p:nvPicPr>
          <p:cNvPr id="6" name="Рисунок 5" descr="C:\Users\Мама\Desktop\логопедические мнемосказки\2021-09-22-11-36-37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34271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2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3143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solidFill>
                  <a:srgbClr val="002060"/>
                </a:solidFill>
              </a:rPr>
              <a:t>Физминутка</a:t>
            </a:r>
            <a:r>
              <a:rPr lang="ru-RU" sz="2700" dirty="0" smtClean="0">
                <a:solidFill>
                  <a:srgbClr val="002060"/>
                </a:solidFill>
              </a:rPr>
              <a:t> «</a:t>
            </a:r>
            <a:r>
              <a:rPr lang="ru-RU" sz="2700" dirty="0" smtClean="0">
                <a:solidFill>
                  <a:srgbClr val="C00000"/>
                </a:solidFill>
              </a:rPr>
              <a:t>на что похожа буква</a:t>
            </a:r>
            <a:r>
              <a:rPr lang="en-US" sz="2700" dirty="0" smtClean="0">
                <a:solidFill>
                  <a:srgbClr val="C00000"/>
                </a:solidFill>
              </a:rPr>
              <a:t>?</a:t>
            </a:r>
            <a:r>
              <a:rPr lang="ru-RU" sz="2700" dirty="0" smtClean="0">
                <a:solidFill>
                  <a:srgbClr val="002060"/>
                </a:solidFill>
              </a:rPr>
              <a:t>»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altLang="en-US" sz="2700" dirty="0" smtClean="0">
                <a:solidFill>
                  <a:schemeClr val="tx2"/>
                </a:solidFill>
              </a:rPr>
              <a:t>Буква А – взлетела ракета!</a:t>
            </a:r>
            <a:br>
              <a:rPr lang="ru-RU" altLang="en-US" sz="2700" dirty="0" smtClean="0">
                <a:solidFill>
                  <a:schemeClr val="tx2"/>
                </a:solidFill>
              </a:rPr>
            </a:br>
            <a:r>
              <a:rPr lang="ru-RU" altLang="en-US" sz="2700" dirty="0" smtClean="0">
                <a:solidFill>
                  <a:schemeClr val="tx2"/>
                </a:solidFill>
              </a:rPr>
              <a:t/>
            </a:r>
            <a:br>
              <a:rPr lang="ru-RU" altLang="en-US" sz="2700" dirty="0" smtClean="0">
                <a:solidFill>
                  <a:schemeClr val="tx2"/>
                </a:solidFill>
              </a:rPr>
            </a:br>
            <a:r>
              <a:rPr lang="ru-RU" altLang="en-US" sz="2700" dirty="0" smtClean="0">
                <a:solidFill>
                  <a:srgbClr val="FF0000"/>
                </a:solidFill>
              </a:rPr>
              <a:t>Буква У – ушки зайчика держу!</a:t>
            </a:r>
            <a:br>
              <a:rPr lang="ru-RU" altLang="en-US" sz="2700" dirty="0" smtClean="0">
                <a:solidFill>
                  <a:srgbClr val="FF0000"/>
                </a:solidFill>
              </a:rPr>
            </a:br>
            <a:r>
              <a:rPr lang="en-US" altLang="en-US" sz="2700" dirty="0" smtClean="0">
                <a:solidFill>
                  <a:srgbClr val="FF0000"/>
                </a:solidFill>
              </a:rPr>
              <a:t/>
            </a:r>
            <a:br>
              <a:rPr lang="en-US" altLang="en-US" sz="2700" dirty="0" smtClean="0">
                <a:solidFill>
                  <a:srgbClr val="FF0000"/>
                </a:solidFill>
              </a:rPr>
            </a:br>
            <a:r>
              <a:rPr lang="ru-RU" altLang="en-US" sz="2800" dirty="0" smtClean="0">
                <a:solidFill>
                  <a:srgbClr val="FF0000"/>
                </a:solidFill>
              </a:rPr>
              <a:t>Буква И – молния! </a:t>
            </a:r>
            <a:r>
              <a:rPr lang="ru-RU" altLang="en-US" sz="2800" dirty="0" smtClean="0">
                <a:solidFill>
                  <a:srgbClr val="FF0000"/>
                </a:solidFill>
              </a:rPr>
              <a:t>губы </a:t>
            </a:r>
            <a:r>
              <a:rPr lang="ru-RU" altLang="en-US" sz="2800" dirty="0" smtClean="0">
                <a:solidFill>
                  <a:srgbClr val="FF0000"/>
                </a:solidFill>
              </a:rPr>
              <a:t>в стороны тяни…</a:t>
            </a: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700" dirty="0" smtClean="0"/>
              <a:t/>
            </a:r>
            <a:br>
              <a:rPr lang="en-US" altLang="en-US" sz="27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57" y="4572008"/>
            <a:ext cx="5522943" cy="2285992"/>
          </a:xfrm>
          <a:prstGeom prst="rect">
            <a:avLst/>
          </a:prstGeom>
        </p:spPr>
      </p:pic>
      <p:pic>
        <p:nvPicPr>
          <p:cNvPr id="4" name="Picture 2" descr="C:\Users\Мама\Desktop\стим окт 20\2020-10-19-20-00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225776" cy="1562495"/>
          </a:xfrm>
          <a:prstGeom prst="rect">
            <a:avLst/>
          </a:prstGeom>
          <a:noFill/>
        </p:spPr>
      </p:pic>
      <p:pic>
        <p:nvPicPr>
          <p:cNvPr id="5" name="Picture 2" descr="C:\Users\Мама\Desktop\стим окт 20\2020-10-19-20-02-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143248"/>
            <a:ext cx="1112025" cy="1901562"/>
          </a:xfrm>
          <a:prstGeom prst="rect">
            <a:avLst/>
          </a:prstGeom>
          <a:noFill/>
        </p:spPr>
      </p:pic>
      <p:pic>
        <p:nvPicPr>
          <p:cNvPr id="6" name="Picture 2" descr="C:\Users\Мама\Desktop\стим окт 20\2020-10-19-20-01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643182"/>
            <a:ext cx="2571769" cy="186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1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457</TotalTime>
  <Words>178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октябрь</vt:lpstr>
      <vt:lpstr>Люди общаются при помощи речи. Речь состоит из слов, слова из звуков.</vt:lpstr>
      <vt:lpstr>Звуки делятся на гласные и согласные. Гласные звуки произносятся легко. Нам не мешают ни язык, ни зубы, для них нет преграды их даже можно петь. Давайте попробуем: А, у, о, и, ы, э </vt:lpstr>
      <vt:lpstr>Сегодня мы познакомимся  со звуком  и.   Попробуйте произнести его. Легко ли он произносится, поется? Как вы думаете:  звук и гласный? Правильно,  и – гласный.  </vt:lpstr>
      <vt:lpstr>Игра «Поймай звук»  веселый звук   и   хочет с вами поиграть. Я буду произносить разные звуки, а когда вы услышите звук, нужно быстро хлопнуть в ладоши и поймать его. Поиграем? Будьте внимательны:  и, п, м, и, и, в, и...   - Вспомнить вместе  имена девочек и мальчиков, начинающиеся со звука [И]: Ира, Инна, Инга; Иван, Игорь, Илья.    </vt:lpstr>
      <vt:lpstr>   Не устали? Сыграем еще? упражнение «Один — много»  Утюг — утюги, сапог — ..., носок — ..., паук — ..., чулок — ..., замок — ..., комок — ... - предлагаю  вам назвать последний звук в каждом из этих слов, выделив его голосом, обозначить место звука [И] в каждом слове с помощью карточки и красного кружка.  </vt:lpstr>
      <vt:lpstr>У каждого звука Есть свое лицо – буква. Звук мы говорим и слышим, а букву видим и пишем.              На что похожа буква И?</vt:lpstr>
      <vt:lpstr>Буква И бозначает гласный звук   </vt:lpstr>
      <vt:lpstr>Физминутка «на что похожа буква?» Буква А – взлетела ракета!  Буква У – ушки зайчика держу!  Буква И – молния! губы в стороны тяни…   </vt:lpstr>
      <vt:lpstr>Игра «Напиши букву» А хотите, я научу вас,  как разными способами можно изобразить, написать букву и?  Предложить детям:  - нарисовать букву И пальцем в воздухе;  - Выложить из счетных палочек. </vt:lpstr>
      <vt:lpstr>  игра «Где спрятался звук?»   -пока мы с вами  учились писать букву и,  веселый звук соскучился и  захотел снова с нами поиграть. Поиграем   -Звук и живет во многих знакомых  нам с вами словах. Нужно назвать слово и определить в какой части слова он спрятался – в начале, середине или в конце. Догадаетесь, положите фишку в ту комнатку, где спрятался звук.    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зовут коротышку из цветочного города, в шляпе с большими полями, который никогда ничего не знает?</dc:title>
  <dc:creator>Леха</dc:creator>
  <cp:lastModifiedBy>Мама</cp:lastModifiedBy>
  <cp:revision>57</cp:revision>
  <dcterms:created xsi:type="dcterms:W3CDTF">2013-10-26T02:35:08Z</dcterms:created>
  <dcterms:modified xsi:type="dcterms:W3CDTF">2023-09-27T16:19:48Z</dcterms:modified>
</cp:coreProperties>
</file>